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2" r:id="rId9"/>
    <p:sldId id="273" r:id="rId10"/>
    <p:sldId id="263" r:id="rId11"/>
    <p:sldId id="274" r:id="rId12"/>
    <p:sldId id="278" r:id="rId13"/>
    <p:sldId id="264" r:id="rId14"/>
    <p:sldId id="275" r:id="rId15"/>
    <p:sldId id="265" r:id="rId16"/>
    <p:sldId id="276" r:id="rId17"/>
    <p:sldId id="271" r:id="rId18"/>
    <p:sldId id="266" r:id="rId19"/>
    <p:sldId id="279" r:id="rId20"/>
    <p:sldId id="267" r:id="rId21"/>
    <p:sldId id="277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80E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4776-D400-4080-A3FC-6D9E174426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0FD05-C3AF-4D0B-9E8C-F945D4218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2CEEF-421C-49F6-BD08-F26D08BC1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710AE-2EBB-469B-8F5F-6D72B9103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909AB-5195-4880-9144-FA5FFED1E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8822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E85C8-9C29-4B71-A1F5-E80701FD7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3C68D9-7F89-4613-8BC1-B700EA802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7A7D0-7633-497C-A2FB-B7C95E4A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E1EE69-39B8-40A3-B0E8-161CF61FA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3FD0-F942-41A0-86DE-D35C9F41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1494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76753F-AB34-4FC0-9628-B38B989AB8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D43E4-829E-49A3-83BD-979C7AED5A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2C20D-8CF0-425F-9FA4-CAE454D7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504BC-7E55-4B6C-921E-2EEE2F46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E4C3D-70F6-4F89-8806-316FC16B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53637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161C-E297-4BBF-9AF5-33CA8453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8B7A8-2380-437B-89EC-7F9387D8E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57E242-E67E-4416-9A8E-2D40742FB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887F-77A9-4DDB-AB89-4068A1C60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216B2-5E5E-4A36-B09E-24DFEE07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43064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834B9-8FCF-4FEC-8E02-E590ECE7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64073-E89E-47A5-AB33-3F25B7CBEC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48A68-BFE5-48F0-A37B-F40470CE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EDFA5-F002-4B0B-8536-65E768474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360E2-19FA-4D81-848F-9D6991F5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3635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67CF3-E239-40FA-BAE2-BC6ACAFB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62D63-D112-4887-8D5A-7A1B17A150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A0829B-6A8D-46A5-A6A3-84D3B1E01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CB33E8-D1B3-4CF6-857F-C18853142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8EAE3-3730-4C5D-8C21-C103A05D3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64C38-2944-4EB8-8B7B-11E60F8BF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254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DAEB-DBF6-439E-92B0-B3A8887D2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00F0A4-19D9-428D-AB2E-F421AA6BD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5A8E14-0FA1-468F-8B0C-BFBEB41E8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24374D-C8EF-4EF5-B61E-8EE061D49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232540-AA3A-425E-8B62-4A6E7F7F2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315BF5-27DA-408D-927A-BA34F2198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1A321D-00C4-414D-87D5-D9D92D63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D71480-B619-45D8-8C2E-22A6A336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14037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2A8AF-2B32-41B0-83FE-DB58AD043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A02576-2F17-4A82-B890-51DF1F1A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ED2F4-F48D-4DD9-A7A5-216EF6C0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2376D-F6B2-4314-AAD4-3A1ECEE4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098468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AE5DFC-D508-49CA-85C0-F5703016D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56EF11-D94C-4EC0-801F-4B86B4BBD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C5EEE-9E67-4A6B-A93D-F4BC703D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53627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9E94-FEA3-44FF-89B5-540B87F8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FC74C-7254-4D7A-B6C2-80F0F9724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5CA06-14BC-40EC-BB8E-A6BD99EE4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6ED01-46F3-4405-8740-9007D789D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BD928-8BE1-4EDD-907E-8E2CB5B66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EED85-F0E2-46B4-9552-E24383F95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25715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63516-DF57-4CFE-8A9A-184660CE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BBA9DD-905E-459F-B9A6-8B5E4DAF0F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100F79-4705-4751-BF41-5CBD04F704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8CC31-0AB6-42A9-B6CD-A30FDBAC5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C0DE19-1C0A-4E51-A637-3BCC9A79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724FE-F5AA-41D1-839C-7C8FE88E5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30754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F33EFB-BB04-42B3-BA5B-6E46A2F2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484B12-E519-4392-AEED-AB028FC7E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E28F8-82B0-45C8-8655-56E492F84A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F6530-25FC-419B-9F47-FCE28FBC5085}" type="datetimeFigureOut">
              <a:rPr lang="en-MY" smtClean="0"/>
              <a:t>7/4/2022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A24E1-9DFC-4404-A2C6-499523ACFF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85CEFB-C742-4149-8FAA-0EF1C8449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BDB74-4794-48DD-8045-8B038A19462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39830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ronecult.photography/" TargetMode="External"/><Relationship Id="rId3" Type="http://schemas.openxmlformats.org/officeDocument/2006/relationships/hyperlink" Target="http://www.vortex-edge.com/uav-solutions/" TargetMode="External"/><Relationship Id="rId7" Type="http://schemas.openxmlformats.org/officeDocument/2006/relationships/hyperlink" Target="https://www.kambyan.net/" TargetMode="External"/><Relationship Id="rId2" Type="http://schemas.openxmlformats.org/officeDocument/2006/relationships/hyperlink" Target="https://poladrone.com/about_u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ragonflyrobotix.com/" TargetMode="External"/><Relationship Id="rId5" Type="http://schemas.openxmlformats.org/officeDocument/2006/relationships/hyperlink" Target="https://www.deftechust.com/copy-of-products" TargetMode="External"/><Relationship Id="rId4" Type="http://schemas.openxmlformats.org/officeDocument/2006/relationships/hyperlink" Target="https://muda.org.my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FECFA-F4A5-4A8E-B613-56C9C69721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4862"/>
            <a:ext cx="9144000" cy="1748275"/>
          </a:xfrm>
        </p:spPr>
        <p:txBody>
          <a:bodyPr/>
          <a:lstStyle/>
          <a:p>
            <a:r>
              <a:rPr lang="en-US" dirty="0"/>
              <a:t>UNMANNED AERIAL VEHICLE</a:t>
            </a:r>
            <a:br>
              <a:rPr lang="en-US" dirty="0"/>
            </a:br>
            <a:r>
              <a:rPr lang="en-US" dirty="0"/>
              <a:t>(UAV)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36758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6636-9E62-421D-BA14-BBCCF77DB33B}"/>
              </a:ext>
            </a:extLst>
          </p:cNvPr>
          <p:cNvSpPr>
            <a:spLocks noGrp="1"/>
          </p:cNvSpPr>
          <p:nvPr/>
        </p:nvSpPr>
        <p:spPr>
          <a:xfrm>
            <a:off x="259359" y="333411"/>
            <a:ext cx="6082718" cy="1025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2) Actuators &amp; Locomotion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F6B79-71CF-40D7-8A65-4D79A790B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38" b="23854"/>
          <a:stretch/>
        </p:blipFill>
        <p:spPr>
          <a:xfrm>
            <a:off x="497880" y="2548533"/>
            <a:ext cx="3455591" cy="19284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1B955B-0CD7-4DCB-A10E-1AE591F96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23" y="2334242"/>
            <a:ext cx="3535610" cy="23570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EF165-8594-48C0-968B-2DEFBEADB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56" t="20300" r="16729" b="21161"/>
          <a:stretch/>
        </p:blipFill>
        <p:spPr>
          <a:xfrm>
            <a:off x="3959604" y="4973872"/>
            <a:ext cx="2726421" cy="1550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B4BB0D-F214-4C1D-96E4-678EF11EFF3F}"/>
              </a:ext>
            </a:extLst>
          </p:cNvPr>
          <p:cNvSpPr txBox="1"/>
          <p:nvPr/>
        </p:nvSpPr>
        <p:spPr>
          <a:xfrm>
            <a:off x="259359" y="1654734"/>
            <a:ext cx="1512594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Propellor</a:t>
            </a:r>
            <a:endParaRPr lang="en-MY" sz="2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Propellers for Drones &amp; UAVs | Drone Propeller Manufacturers">
            <a:extLst>
              <a:ext uri="{FF2B5EF4-FFF2-40B4-BE49-F238E27FC236}">
                <a16:creationId xmlns:a16="http://schemas.microsoft.com/office/drawing/2014/main" id="{71439ADC-3D93-405C-AB37-D5961A91F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478" y="1294488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13E853-651F-4C99-AFA3-BFF576A04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518" y="4691316"/>
            <a:ext cx="1980501" cy="19805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194C57-6748-49ED-A2BF-084C1F9D33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2595" y="4262733"/>
            <a:ext cx="3522209" cy="198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58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F14D4EF-AF9B-474C-8EAE-8F678DC18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9" y="2833910"/>
            <a:ext cx="4468299" cy="254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19AFBA-404A-48C6-B74F-B0258BACAD52}"/>
              </a:ext>
            </a:extLst>
          </p:cNvPr>
          <p:cNvSpPr txBox="1"/>
          <p:nvPr/>
        </p:nvSpPr>
        <p:spPr>
          <a:xfrm>
            <a:off x="519417" y="1761873"/>
            <a:ext cx="1298753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Gripper</a:t>
            </a:r>
            <a:endParaRPr lang="en-MY" sz="28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22DFAA4-E5E0-4529-B039-CE07DEDF7D8E}"/>
              </a:ext>
            </a:extLst>
          </p:cNvPr>
          <p:cNvSpPr>
            <a:spLocks noGrp="1"/>
          </p:cNvSpPr>
          <p:nvPr/>
        </p:nvSpPr>
        <p:spPr>
          <a:xfrm>
            <a:off x="259359" y="333411"/>
            <a:ext cx="6082718" cy="1025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2) Actuators &amp; Locomotion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636EB1-6194-4B78-91E1-67D1FCB3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60" y="306595"/>
            <a:ext cx="4372347" cy="23575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CDEF41-3E83-4F92-8200-84B39FEB5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823" y="2845663"/>
            <a:ext cx="3391373" cy="37057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B69657-9ACC-4C0B-BCE8-AB79FFCA5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7658" y="3341164"/>
            <a:ext cx="2956164" cy="2891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17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06636-9E62-421D-BA14-BBCCF77DB33B}"/>
              </a:ext>
            </a:extLst>
          </p:cNvPr>
          <p:cNvSpPr>
            <a:spLocks noGrp="1"/>
          </p:cNvSpPr>
          <p:nvPr/>
        </p:nvSpPr>
        <p:spPr>
          <a:xfrm>
            <a:off x="259359" y="333411"/>
            <a:ext cx="6082718" cy="10256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2) Actuators &amp; Locomotion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B4BB0D-F214-4C1D-96E4-678EF11EFF3F}"/>
              </a:ext>
            </a:extLst>
          </p:cNvPr>
          <p:cNvSpPr txBox="1"/>
          <p:nvPr/>
        </p:nvSpPr>
        <p:spPr>
          <a:xfrm>
            <a:off x="232431" y="1509138"/>
            <a:ext cx="2119170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Water Nozzle</a:t>
            </a:r>
            <a:endParaRPr lang="en-MY" sz="2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2FF8F1-BE7C-48F6-9185-BAFC2C2C0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1" y="2510778"/>
            <a:ext cx="4544059" cy="2172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D21413-41B5-4BE0-9370-1DDFE3A99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64" y="1005798"/>
            <a:ext cx="2661002" cy="26505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4019F5-3F19-4F35-B920-8113D1F70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731" y="3795721"/>
            <a:ext cx="3896269" cy="29912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99227C-2E7C-482D-8D49-BC7EA435A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1" y="4191102"/>
            <a:ext cx="4496427" cy="23815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8ED576-37D4-4C01-9DBF-B3B822738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175" y="4186649"/>
            <a:ext cx="3691692" cy="246112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8452251-E8E9-48D8-B1E8-9B0F6593C87B}"/>
              </a:ext>
            </a:extLst>
          </p:cNvPr>
          <p:cNvSpPr txBox="1"/>
          <p:nvPr/>
        </p:nvSpPr>
        <p:spPr>
          <a:xfrm>
            <a:off x="4749215" y="2671351"/>
            <a:ext cx="40050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pump to spray liquid.</a:t>
            </a:r>
          </a:p>
          <a:p>
            <a:r>
              <a:rPr lang="en-US" dirty="0"/>
              <a:t>Main usage is currently for agriculture.</a:t>
            </a:r>
          </a:p>
          <a:p>
            <a:r>
              <a:rPr lang="en-US" dirty="0"/>
              <a:t>But imagine changing it for extinguishing</a:t>
            </a:r>
          </a:p>
          <a:p>
            <a:r>
              <a:rPr lang="en-US" dirty="0"/>
              <a:t>fire.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7730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E141-7238-410F-9FBA-A56FDCAE79DB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1019332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3) Navigation System &amp; Controller</a:t>
            </a:r>
          </a:p>
        </p:txBody>
      </p:sp>
      <p:pic>
        <p:nvPicPr>
          <p:cNvPr id="3074" name="Picture 2" descr="Interesting: Nikon to release a new camera with GNSS (Global Navigation  Satellite System) - Nikon Rumors">
            <a:extLst>
              <a:ext uri="{FF2B5EF4-FFF2-40B4-BE49-F238E27FC236}">
                <a16:creationId xmlns:a16="http://schemas.microsoft.com/office/drawing/2014/main" id="{C324B8EA-2E19-41D2-AF1F-5BEBC49F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2776"/>
          <a:stretch/>
        </p:blipFill>
        <p:spPr bwMode="auto">
          <a:xfrm>
            <a:off x="1213606" y="2238987"/>
            <a:ext cx="3148668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CCAA1E-D462-4E9B-B96F-CC41E93C381B}"/>
              </a:ext>
            </a:extLst>
          </p:cNvPr>
          <p:cNvSpPr txBox="1"/>
          <p:nvPr/>
        </p:nvSpPr>
        <p:spPr>
          <a:xfrm>
            <a:off x="287608" y="1592818"/>
            <a:ext cx="500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GNSS system to get the best navigation information</a:t>
            </a:r>
            <a:endParaRPr lang="en-MY" u="sng" dirty="0"/>
          </a:p>
        </p:txBody>
      </p:sp>
      <p:pic>
        <p:nvPicPr>
          <p:cNvPr id="3076" name="Picture 4" descr="drones for public safety">
            <a:extLst>
              <a:ext uri="{FF2B5EF4-FFF2-40B4-BE49-F238E27FC236}">
                <a16:creationId xmlns:a16="http://schemas.microsoft.com/office/drawing/2014/main" id="{7DD1C2C1-0DFA-4A55-9FFC-CAFCFA2D0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021" y="2145606"/>
            <a:ext cx="6901343" cy="388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925AD7-232A-4A7A-BDAD-351FEA3222AC}"/>
              </a:ext>
            </a:extLst>
          </p:cNvPr>
          <p:cNvSpPr txBox="1"/>
          <p:nvPr/>
        </p:nvSpPr>
        <p:spPr>
          <a:xfrm>
            <a:off x="7441190" y="1592818"/>
            <a:ext cx="2731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FlytNow</a:t>
            </a:r>
            <a:r>
              <a:rPr lang="en-US" u="sng" dirty="0"/>
              <a:t> cloud base service</a:t>
            </a:r>
            <a:endParaRPr lang="en-MY" u="sng" dirty="0"/>
          </a:p>
        </p:txBody>
      </p:sp>
    </p:spTree>
    <p:extLst>
      <p:ext uri="{BB962C8B-B14F-4D97-AF65-F5344CB8AC3E}">
        <p14:creationId xmlns:p14="http://schemas.microsoft.com/office/powerpoint/2010/main" val="1285645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056AE0-6D73-4472-A9EA-013375319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521" y="1903318"/>
            <a:ext cx="2488620" cy="408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5A374-367B-4625-AF08-807C2D453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029" y="1410414"/>
            <a:ext cx="4912654" cy="30949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7691E-CD48-45B0-AFD0-62B0AAF44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472" y="4611164"/>
            <a:ext cx="5535738" cy="201778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D99B20-A004-4EF3-A179-46117ED4A94A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1019332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3) Navigation System &amp; Controller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56AA4-8331-4940-A96A-1DC9F312A201}"/>
              </a:ext>
            </a:extLst>
          </p:cNvPr>
          <p:cNvSpPr txBox="1"/>
          <p:nvPr/>
        </p:nvSpPr>
        <p:spPr>
          <a:xfrm>
            <a:off x="519417" y="1761873"/>
            <a:ext cx="1396216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GPS RTK</a:t>
            </a:r>
            <a:endParaRPr lang="en-MY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3D37E8-97E8-4FDF-9B16-ACE63235097D}"/>
              </a:ext>
            </a:extLst>
          </p:cNvPr>
          <p:cNvSpPr txBox="1"/>
          <p:nvPr/>
        </p:nvSpPr>
        <p:spPr>
          <a:xfrm>
            <a:off x="2925880" y="1410414"/>
            <a:ext cx="160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Beacon for RTK</a:t>
            </a:r>
            <a:endParaRPr lang="en-MY" u="sng" dirty="0"/>
          </a:p>
        </p:txBody>
      </p:sp>
    </p:spTree>
    <p:extLst>
      <p:ext uri="{BB962C8B-B14F-4D97-AF65-F5344CB8AC3E}">
        <p14:creationId xmlns:p14="http://schemas.microsoft.com/office/powerpoint/2010/main" val="390824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7EB58-706F-4B7B-96B6-FA45F266AE7C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986615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4) 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142A3-EE09-46FF-BED0-3FE804FF7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15" y="2192140"/>
            <a:ext cx="3818023" cy="2473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CF2C4F-696E-4C51-8297-9D6BF06D1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59" y="4857396"/>
            <a:ext cx="5914936" cy="1580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25857C-B71A-4F35-9FC1-E6EF4106E333}"/>
              </a:ext>
            </a:extLst>
          </p:cNvPr>
          <p:cNvSpPr txBox="1"/>
          <p:nvPr/>
        </p:nvSpPr>
        <p:spPr>
          <a:xfrm>
            <a:off x="6375632" y="876621"/>
            <a:ext cx="509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Thermal Camera plays a huge role in findings victims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140203-1B3C-44E2-9745-2F0132F1FDBE}"/>
              </a:ext>
            </a:extLst>
          </p:cNvPr>
          <p:cNvSpPr txBox="1"/>
          <p:nvPr/>
        </p:nvSpPr>
        <p:spPr>
          <a:xfrm>
            <a:off x="2045577" y="1332557"/>
            <a:ext cx="2191497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Thermal View</a:t>
            </a:r>
            <a:endParaRPr lang="en-MY" sz="28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067EB8-474C-42DA-9844-8DD65F09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945" y="1448826"/>
            <a:ext cx="3829584" cy="26006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7EB533-E010-427C-947B-15F9B05D2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4217" y="4179700"/>
            <a:ext cx="3818023" cy="225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6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305021-8B26-4280-B476-B67A0FEC4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152" y="2195312"/>
            <a:ext cx="4269018" cy="24673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879D4E-7074-4FF6-9C12-CD31849A8D56}"/>
              </a:ext>
            </a:extLst>
          </p:cNvPr>
          <p:cNvSpPr txBox="1"/>
          <p:nvPr/>
        </p:nvSpPr>
        <p:spPr>
          <a:xfrm>
            <a:off x="805343" y="4804827"/>
            <a:ext cx="4018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30X Optical zoom makes it the greatest</a:t>
            </a:r>
          </a:p>
          <a:p>
            <a:r>
              <a:rPr lang="en-US" dirty="0"/>
              <a:t>surveyor to be used to search people</a:t>
            </a:r>
          </a:p>
          <a:p>
            <a:r>
              <a:rPr lang="en-US" dirty="0"/>
              <a:t>from a high place. </a:t>
            </a:r>
            <a:endParaRPr lang="en-MY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BE63CDF-BB44-4631-AD99-FC58E3EFF0F5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986615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4) Data Collection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131C5-6BC8-4CED-B0EB-CDBA80D2E1C9}"/>
              </a:ext>
            </a:extLst>
          </p:cNvPr>
          <p:cNvSpPr txBox="1"/>
          <p:nvPr/>
        </p:nvSpPr>
        <p:spPr>
          <a:xfrm>
            <a:off x="385194" y="1334143"/>
            <a:ext cx="2962862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Long Range Viewer</a:t>
            </a:r>
            <a:endParaRPr lang="en-MY" sz="28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30107F0-86A2-496D-A24F-581F8BB6A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488" y="193681"/>
            <a:ext cx="4117667" cy="22809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AEF16C-4FD2-4B3E-A044-9EA2ED9DD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8896" y="1634386"/>
            <a:ext cx="3932655" cy="21886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66E5B0-0AA8-496D-9090-ED373CF99C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488" y="2844511"/>
            <a:ext cx="3537176" cy="19570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2360AE-4DDA-4D33-88D2-39E1BAC734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6395" y="4209862"/>
            <a:ext cx="4171394" cy="231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3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07DCD9-307B-4247-82F4-0CFD9E7EC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34" y="1477672"/>
            <a:ext cx="10872132" cy="48086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393499-0B80-4C58-A63B-DD52713B7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52" y="2847333"/>
            <a:ext cx="4410314" cy="359395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8123719-4B6B-42FE-83CC-87A4290816FF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986615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4) Data Collection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94D794-94A9-4B6A-AF78-087DEFD3B192}"/>
              </a:ext>
            </a:extLst>
          </p:cNvPr>
          <p:cNvSpPr txBox="1"/>
          <p:nvPr/>
        </p:nvSpPr>
        <p:spPr>
          <a:xfrm>
            <a:off x="5452144" y="1216062"/>
            <a:ext cx="5021118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Orientation, Motion and Heading</a:t>
            </a:r>
            <a:endParaRPr lang="en-MY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3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C10F6-CEB7-4D19-984A-48589BB79E86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986615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5) Data Transmission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7E73E0-0403-4904-A2D9-A5280CE01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65" y="3086603"/>
            <a:ext cx="2300454" cy="343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1ABA0-E15E-4A36-B7E7-C679F5C9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051" y="1314483"/>
            <a:ext cx="5221756" cy="22973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BFB148-C7C5-45D7-8FBC-BA1EB38CE778}"/>
              </a:ext>
            </a:extLst>
          </p:cNvPr>
          <p:cNvSpPr txBox="1"/>
          <p:nvPr/>
        </p:nvSpPr>
        <p:spPr>
          <a:xfrm>
            <a:off x="259359" y="1635511"/>
            <a:ext cx="2684133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First Person View</a:t>
            </a:r>
            <a:endParaRPr lang="en-MY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FD3FA9-ADC7-496A-93CE-9AD584A71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399" y="4136981"/>
            <a:ext cx="3865305" cy="1924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D41EBD-E3D2-4233-937C-AF5235D2FC0A}"/>
              </a:ext>
            </a:extLst>
          </p:cNvPr>
          <p:cNvSpPr txBox="1"/>
          <p:nvPr/>
        </p:nvSpPr>
        <p:spPr>
          <a:xfrm>
            <a:off x="6838929" y="4009938"/>
            <a:ext cx="4030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People can perceive the first person view</a:t>
            </a:r>
          </a:p>
          <a:p>
            <a:r>
              <a:rPr lang="en-US" dirty="0"/>
              <a:t>of the drone.</a:t>
            </a:r>
            <a:endParaRPr lang="en-MY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CB11BE-85A7-4CAD-AF00-3D67369C4C1C}"/>
              </a:ext>
            </a:extLst>
          </p:cNvPr>
          <p:cNvGrpSpPr/>
          <p:nvPr/>
        </p:nvGrpSpPr>
        <p:grpSpPr>
          <a:xfrm>
            <a:off x="6921508" y="4656269"/>
            <a:ext cx="3865304" cy="2127455"/>
            <a:chOff x="6921508" y="4656269"/>
            <a:chExt cx="3865304" cy="212745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3EC0317-20C9-43FB-AEEC-CE929239E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1508" y="4656269"/>
              <a:ext cx="3865304" cy="21274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DFCB22-31EF-4FA9-AC69-CE0EEFF3356D}"/>
                </a:ext>
              </a:extLst>
            </p:cNvPr>
            <p:cNvSpPr/>
            <p:nvPr/>
          </p:nvSpPr>
          <p:spPr>
            <a:xfrm>
              <a:off x="10513219" y="6559237"/>
              <a:ext cx="273593" cy="153049"/>
            </a:xfrm>
            <a:prstGeom prst="rect">
              <a:avLst/>
            </a:prstGeom>
            <a:solidFill>
              <a:srgbClr val="0D080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3737813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03EBEE-3CD1-4F30-A16E-F304ABE0C503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986615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5) Data Transmission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974BC-1ABD-4CE9-870C-65537E5B1C26}"/>
              </a:ext>
            </a:extLst>
          </p:cNvPr>
          <p:cNvSpPr txBox="1"/>
          <p:nvPr/>
        </p:nvSpPr>
        <p:spPr>
          <a:xfrm>
            <a:off x="259359" y="1635511"/>
            <a:ext cx="2616486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Radio Frequency</a:t>
            </a:r>
            <a:endParaRPr lang="en-MY" sz="28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2876B2-B675-4940-BF1E-08C4DBA0D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443" y="2628754"/>
            <a:ext cx="4008658" cy="36629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9AA30C-6768-49C3-8A1B-AD6127E283D7}"/>
              </a:ext>
            </a:extLst>
          </p:cNvPr>
          <p:cNvSpPr txBox="1"/>
          <p:nvPr/>
        </p:nvSpPr>
        <p:spPr>
          <a:xfrm>
            <a:off x="3816991" y="1897121"/>
            <a:ext cx="276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Remotely control the drone</a:t>
            </a:r>
            <a:endParaRPr lang="en-MY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2CC3B2-F0A7-4EF9-8098-792DB2DB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901" y="996194"/>
            <a:ext cx="3525052" cy="1986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9919A3-06B9-48D5-B9F4-0194F0BCF4B3}"/>
              </a:ext>
            </a:extLst>
          </p:cNvPr>
          <p:cNvSpPr txBox="1"/>
          <p:nvPr/>
        </p:nvSpPr>
        <p:spPr>
          <a:xfrm>
            <a:off x="8743532" y="626862"/>
            <a:ext cx="156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Radio Receiver</a:t>
            </a:r>
            <a:endParaRPr lang="en-MY" u="sn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DA629C5-1DB7-4558-B124-7F523E696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372" y="2852736"/>
            <a:ext cx="3238952" cy="34390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943EEE-91D6-49E6-BC01-BD76E5A73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596" y="3686028"/>
            <a:ext cx="3975832" cy="230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4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D4958-1D4E-4340-8BDA-9E48251D2D5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85000"/>
          </a:blip>
          <a:srcRect b="80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0232BE-35B0-43D1-8742-6911624A54AD}"/>
              </a:ext>
            </a:extLst>
          </p:cNvPr>
          <p:cNvSpPr/>
          <p:nvPr/>
        </p:nvSpPr>
        <p:spPr>
          <a:xfrm>
            <a:off x="624281" y="4067175"/>
            <a:ext cx="4233469" cy="1609187"/>
          </a:xfrm>
          <a:prstGeom prst="rect">
            <a:avLst/>
          </a:prstGeom>
          <a:solidFill>
            <a:schemeClr val="accent2">
              <a:lumMod val="75000"/>
              <a:alpha val="4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FIREFIGHTING DRONE</a:t>
            </a:r>
            <a:endParaRPr kumimoji="0" lang="en-MY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8686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72E57-B82B-4C5D-B865-9904431FA9AC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986615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6) Power System Management</a:t>
            </a:r>
          </a:p>
        </p:txBody>
      </p:sp>
      <p:pic>
        <p:nvPicPr>
          <p:cNvPr id="6146" name="Picture 2" descr="WB37 Battery">
            <a:extLst>
              <a:ext uri="{FF2B5EF4-FFF2-40B4-BE49-F238E27FC236}">
                <a16:creationId xmlns:a16="http://schemas.microsoft.com/office/drawing/2014/main" id="{453137F1-A556-4B4F-954E-B8610DB59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09" t="24465" r="31299" b="21957"/>
          <a:stretch/>
        </p:blipFill>
        <p:spPr bwMode="auto">
          <a:xfrm>
            <a:off x="931179" y="2810311"/>
            <a:ext cx="2440851" cy="226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8FD484-D7C0-4287-97B5-1F157AEEC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01" y="5254434"/>
            <a:ext cx="5180656" cy="8273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804898-11D8-4F64-92C5-69579F7DFF6F}"/>
              </a:ext>
            </a:extLst>
          </p:cNvPr>
          <p:cNvSpPr txBox="1"/>
          <p:nvPr/>
        </p:nvSpPr>
        <p:spPr>
          <a:xfrm>
            <a:off x="1400962" y="2444022"/>
            <a:ext cx="24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WB37 Intelligent Battery</a:t>
            </a:r>
            <a:endParaRPr lang="en-M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3B2027-5814-41D5-9389-94F4461B38AD}"/>
              </a:ext>
            </a:extLst>
          </p:cNvPr>
          <p:cNvSpPr txBox="1"/>
          <p:nvPr/>
        </p:nvSpPr>
        <p:spPr>
          <a:xfrm>
            <a:off x="7370429" y="1596827"/>
            <a:ext cx="40078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MY" b="1" i="0" dirty="0">
                <a:solidFill>
                  <a:srgbClr val="3B3E40"/>
                </a:solidFill>
                <a:effectLst/>
                <a:latin typeface="Open Sans" panose="020B0606030504020204" pitchFamily="34" charset="0"/>
              </a:rPr>
              <a:t>BS60 Intelligent Battery Station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F25A5D-9623-4116-9137-453CE90D3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072" y="1988281"/>
            <a:ext cx="3052077" cy="2832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4F714-0E5A-46E0-AF3D-DE47559DA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3449" y="5076586"/>
            <a:ext cx="5687219" cy="14480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8A2A9-5AD6-4FF4-AFF5-FA6921760D84}"/>
              </a:ext>
            </a:extLst>
          </p:cNvPr>
          <p:cNvSpPr txBox="1"/>
          <p:nvPr/>
        </p:nvSpPr>
        <p:spPr>
          <a:xfrm>
            <a:off x="4455082" y="1549412"/>
            <a:ext cx="2129750" cy="1384995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Battery with</a:t>
            </a:r>
          </a:p>
          <a:p>
            <a:r>
              <a:rPr lang="en-US" sz="2800" dirty="0">
                <a:solidFill>
                  <a:schemeClr val="bg1"/>
                </a:solidFill>
              </a:rPr>
              <a:t>Fast Charging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Station</a:t>
            </a:r>
            <a:endParaRPr lang="en-MY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5978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1E77CC-60CA-4429-99FD-10A954D0EB0A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986615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6) Power System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FCA8E-7177-46DA-A9CF-C113CAC3F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68" y="1664156"/>
            <a:ext cx="6592220" cy="263879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1B9EF8C-F377-44BE-8D47-E0F99EFC2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32" y="3874447"/>
            <a:ext cx="640080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08E7D78-6670-4E91-A4E8-25B6CC6A3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068" y="4362642"/>
            <a:ext cx="5124275" cy="195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39B5F0-5BB3-4620-933C-6A0B500D029B}"/>
              </a:ext>
            </a:extLst>
          </p:cNvPr>
          <p:cNvSpPr txBox="1"/>
          <p:nvPr/>
        </p:nvSpPr>
        <p:spPr>
          <a:xfrm>
            <a:off x="7834618" y="1650490"/>
            <a:ext cx="2456635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Tethered Drone</a:t>
            </a:r>
            <a:endParaRPr lang="en-MY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F12A2D-3788-480C-BF72-BB3F955F3A5B}"/>
              </a:ext>
            </a:extLst>
          </p:cNvPr>
          <p:cNvSpPr txBox="1"/>
          <p:nvPr/>
        </p:nvSpPr>
        <p:spPr>
          <a:xfrm>
            <a:off x="7089093" y="3244334"/>
            <a:ext cx="394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Winch system to keep wire neatly coiled</a:t>
            </a:r>
            <a:endParaRPr lang="en-MY" u="sng" dirty="0"/>
          </a:p>
        </p:txBody>
      </p:sp>
    </p:spTree>
    <p:extLst>
      <p:ext uri="{BB962C8B-B14F-4D97-AF65-F5344CB8AC3E}">
        <p14:creationId xmlns:p14="http://schemas.microsoft.com/office/powerpoint/2010/main" val="217834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5044B-D629-48BD-8827-F2E6905EC606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986615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UAV Companies in Malaysia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4AA77B-8388-44BB-B091-5DAC548D88CE}"/>
              </a:ext>
            </a:extLst>
          </p:cNvPr>
          <p:cNvSpPr txBox="1"/>
          <p:nvPr/>
        </p:nvSpPr>
        <p:spPr>
          <a:xfrm>
            <a:off x="444617" y="1400961"/>
            <a:ext cx="64079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Poladrone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https://poladrone.com/about_us.html</a:t>
            </a:r>
            <a:r>
              <a:rPr lang="en-US" dirty="0"/>
              <a:t> </a:t>
            </a:r>
          </a:p>
          <a:p>
            <a:r>
              <a:rPr lang="en-US" dirty="0"/>
              <a:t>Vortex Edge </a:t>
            </a:r>
            <a:r>
              <a:rPr lang="en-US" dirty="0" err="1"/>
              <a:t>Sdn</a:t>
            </a:r>
            <a:r>
              <a:rPr lang="en-US" dirty="0"/>
              <a:t> </a:t>
            </a:r>
            <a:r>
              <a:rPr lang="en-US" dirty="0" err="1"/>
              <a:t>Bhd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http://www.vortex-edge.com/uav-solutions/</a:t>
            </a:r>
            <a:r>
              <a:rPr lang="en-US" dirty="0"/>
              <a:t> </a:t>
            </a:r>
          </a:p>
          <a:p>
            <a:r>
              <a:rPr lang="en-US" dirty="0" err="1"/>
              <a:t>Malayisia</a:t>
            </a:r>
            <a:r>
              <a:rPr lang="en-US" dirty="0"/>
              <a:t> UAV Developments Association </a:t>
            </a:r>
            <a:r>
              <a:rPr lang="en-US" dirty="0">
                <a:hlinkClick r:id="rId4"/>
              </a:rPr>
              <a:t>https://muda.org.my/</a:t>
            </a:r>
            <a:r>
              <a:rPr lang="en-US" dirty="0"/>
              <a:t> </a:t>
            </a:r>
          </a:p>
          <a:p>
            <a:r>
              <a:rPr lang="en-MY" dirty="0"/>
              <a:t>DEFTECH </a:t>
            </a:r>
            <a:r>
              <a:rPr lang="en-MY" dirty="0">
                <a:hlinkClick r:id="rId5"/>
              </a:rPr>
              <a:t>https://www.deftechust.com/copy-of-products</a:t>
            </a:r>
            <a:r>
              <a:rPr lang="en-MY" dirty="0"/>
              <a:t> </a:t>
            </a:r>
          </a:p>
          <a:p>
            <a:r>
              <a:rPr lang="en-MY" dirty="0"/>
              <a:t>Dragonfly </a:t>
            </a:r>
            <a:r>
              <a:rPr lang="en-MY" dirty="0" err="1"/>
              <a:t>Robotix</a:t>
            </a:r>
            <a:r>
              <a:rPr lang="en-MY" dirty="0"/>
              <a:t> </a:t>
            </a:r>
            <a:r>
              <a:rPr lang="en-MY" dirty="0">
                <a:hlinkClick r:id="rId6"/>
              </a:rPr>
              <a:t>https://www.dragonflyrobotix.com/</a:t>
            </a:r>
            <a:r>
              <a:rPr lang="en-MY" dirty="0"/>
              <a:t> </a:t>
            </a:r>
          </a:p>
          <a:p>
            <a:r>
              <a:rPr lang="en-MY" dirty="0" err="1"/>
              <a:t>Kambyan</a:t>
            </a:r>
            <a:r>
              <a:rPr lang="en-MY" dirty="0"/>
              <a:t> Network </a:t>
            </a:r>
            <a:r>
              <a:rPr lang="en-MY" dirty="0">
                <a:hlinkClick r:id="rId7"/>
              </a:rPr>
              <a:t>https://www.kambyan.net/</a:t>
            </a:r>
            <a:r>
              <a:rPr lang="en-MY" dirty="0"/>
              <a:t>  </a:t>
            </a:r>
          </a:p>
          <a:p>
            <a:r>
              <a:rPr lang="en-MY" dirty="0" err="1"/>
              <a:t>DroneCult</a:t>
            </a:r>
            <a:r>
              <a:rPr lang="en-MY" dirty="0"/>
              <a:t> </a:t>
            </a:r>
            <a:r>
              <a:rPr lang="en-MY" dirty="0">
                <a:hlinkClick r:id="rId8"/>
              </a:rPr>
              <a:t>https://www.dronecult.photography/</a:t>
            </a:r>
            <a:r>
              <a:rPr lang="en-MY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803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ntroduction to Drones">
            <a:extLst>
              <a:ext uri="{FF2B5EF4-FFF2-40B4-BE49-F238E27FC236}">
                <a16:creationId xmlns:a16="http://schemas.microsoft.com/office/drawing/2014/main" id="{E0E1A9E2-83A8-4998-81DE-AA611E13A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44"/>
          <a:stretch/>
        </p:blipFill>
        <p:spPr bwMode="auto">
          <a:xfrm>
            <a:off x="505968" y="2944799"/>
            <a:ext cx="8101138" cy="321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drone by any other name">
            <a:extLst>
              <a:ext uri="{FF2B5EF4-FFF2-40B4-BE49-F238E27FC236}">
                <a16:creationId xmlns:a16="http://schemas.microsoft.com/office/drawing/2014/main" id="{9B987238-397E-48D1-9E5C-58321973D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0316" y="395287"/>
            <a:ext cx="3038475" cy="60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EB27645-5B3D-430B-8E76-BA305787DF4F}"/>
              </a:ext>
            </a:extLst>
          </p:cNvPr>
          <p:cNvGrpSpPr/>
          <p:nvPr/>
        </p:nvGrpSpPr>
        <p:grpSpPr>
          <a:xfrm>
            <a:off x="155196" y="128893"/>
            <a:ext cx="7620000" cy="2381250"/>
            <a:chOff x="155196" y="128893"/>
            <a:chExt cx="7620000" cy="238125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679B219-8231-49A9-9326-E522197342E0}"/>
                </a:ext>
              </a:extLst>
            </p:cNvPr>
            <p:cNvGrpSpPr/>
            <p:nvPr/>
          </p:nvGrpSpPr>
          <p:grpSpPr>
            <a:xfrm>
              <a:off x="155196" y="128893"/>
              <a:ext cx="7620000" cy="2381250"/>
              <a:chOff x="155196" y="128893"/>
              <a:chExt cx="7620000" cy="2381250"/>
            </a:xfrm>
          </p:grpSpPr>
          <p:pic>
            <p:nvPicPr>
              <p:cNvPr id="1026" name="Picture 2" descr="history of drones">
                <a:extLst>
                  <a:ext uri="{FF2B5EF4-FFF2-40B4-BE49-F238E27FC236}">
                    <a16:creationId xmlns:a16="http://schemas.microsoft.com/office/drawing/2014/main" id="{D7F27494-8CAB-4B3D-AF14-1422BF0269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196" y="128893"/>
                <a:ext cx="7620000" cy="2381250"/>
              </a:xfrm>
              <a:prstGeom prst="rect">
                <a:avLst/>
              </a:prstGeom>
              <a:noFill/>
              <a:ln>
                <a:solidFill>
                  <a:srgbClr val="090909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B4EA548-E912-4159-B92C-C4A88A21B50F}"/>
                  </a:ext>
                </a:extLst>
              </p:cNvPr>
              <p:cNvSpPr/>
              <p:nvPr/>
            </p:nvSpPr>
            <p:spPr>
              <a:xfrm>
                <a:off x="1709675" y="435598"/>
                <a:ext cx="1676401" cy="645795"/>
              </a:xfrm>
              <a:prstGeom prst="rect">
                <a:avLst/>
              </a:prstGeom>
              <a:solidFill>
                <a:srgbClr val="090909"/>
              </a:solidFill>
              <a:ln>
                <a:solidFill>
                  <a:srgbClr val="090909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57B41E-34F5-41F5-9B7C-56EE0A5450AB}"/>
                </a:ext>
              </a:extLst>
            </p:cNvPr>
            <p:cNvSpPr/>
            <p:nvPr/>
          </p:nvSpPr>
          <p:spPr>
            <a:xfrm>
              <a:off x="737950" y="1947015"/>
              <a:ext cx="2978373" cy="334792"/>
            </a:xfrm>
            <a:prstGeom prst="rect">
              <a:avLst/>
            </a:prstGeom>
            <a:solidFill>
              <a:srgbClr val="090909"/>
            </a:solidFill>
            <a:ln>
              <a:solidFill>
                <a:srgbClr val="090909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1503429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 of a drone | Download Scientific Diagram">
            <a:extLst>
              <a:ext uri="{FF2B5EF4-FFF2-40B4-BE49-F238E27FC236}">
                <a16:creationId xmlns:a16="http://schemas.microsoft.com/office/drawing/2014/main" id="{3B4309B2-2B82-4A89-85F1-98AD42072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50" y="521670"/>
            <a:ext cx="5383555" cy="29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B77A9D6-4CA5-4040-95F2-6FDF67A16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39" y="3340369"/>
            <a:ext cx="4218772" cy="337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BE7785-62B4-4C41-804C-E02C0E6B6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06" y="3617981"/>
            <a:ext cx="5420481" cy="2819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4FC863-B923-4FEA-B572-9EEBAF983DCA}"/>
              </a:ext>
            </a:extLst>
          </p:cNvPr>
          <p:cNvSpPr txBox="1"/>
          <p:nvPr/>
        </p:nvSpPr>
        <p:spPr>
          <a:xfrm>
            <a:off x="3467363" y="158615"/>
            <a:ext cx="5257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Basic System Architecture for UAVs</a:t>
            </a:r>
            <a:endParaRPr lang="en-MY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CA492-1916-43CB-99A6-FC5B1E81C224}"/>
              </a:ext>
            </a:extLst>
          </p:cNvPr>
          <p:cNvSpPr txBox="1"/>
          <p:nvPr/>
        </p:nvSpPr>
        <p:spPr>
          <a:xfrm>
            <a:off x="931178" y="1182848"/>
            <a:ext cx="45529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UAV uses the same components in order</a:t>
            </a:r>
          </a:p>
          <a:p>
            <a:r>
              <a:rPr lang="en-US" dirty="0"/>
              <a:t>to operate.</a:t>
            </a:r>
          </a:p>
          <a:p>
            <a:pPr marL="342900" indent="-342900">
              <a:buAutoNum type="arabicParenR"/>
            </a:pPr>
            <a:r>
              <a:rPr lang="en-US" dirty="0"/>
              <a:t>Flight Controller</a:t>
            </a:r>
          </a:p>
          <a:p>
            <a:pPr marL="342900" indent="-342900">
              <a:buAutoNum type="arabicParenR"/>
            </a:pPr>
            <a:r>
              <a:rPr lang="en-US" dirty="0"/>
              <a:t>Propellers</a:t>
            </a:r>
          </a:p>
          <a:p>
            <a:pPr marL="342900" indent="-342900">
              <a:buAutoNum type="arabicParenR"/>
            </a:pPr>
            <a:r>
              <a:rPr lang="en-US" dirty="0"/>
              <a:t>IMU</a:t>
            </a:r>
          </a:p>
          <a:p>
            <a:pPr marL="342900" indent="-342900">
              <a:buAutoNum type="arabicParenR"/>
            </a:pPr>
            <a:r>
              <a:rPr lang="en-US" dirty="0"/>
              <a:t>Communication system</a:t>
            </a:r>
          </a:p>
        </p:txBody>
      </p:sp>
    </p:spTree>
    <p:extLst>
      <p:ext uri="{BB962C8B-B14F-4D97-AF65-F5344CB8AC3E}">
        <p14:creationId xmlns:p14="http://schemas.microsoft.com/office/powerpoint/2010/main" val="1330300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7B7FE4-DDB0-4EB6-B936-EAF2C26DD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37" y="1161415"/>
            <a:ext cx="11464925" cy="453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54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89982-9A38-4A38-9C76-DB4BD98B1FAE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5503877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1) Robot Design Vs Task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CB0E2E-0A1C-4BF7-9981-784EC2377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7" y="4371648"/>
            <a:ext cx="6004531" cy="21529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F87EA7-33D9-4789-AF17-951374FAABD2}"/>
              </a:ext>
            </a:extLst>
          </p:cNvPr>
          <p:cNvSpPr txBox="1"/>
          <p:nvPr/>
        </p:nvSpPr>
        <p:spPr>
          <a:xfrm>
            <a:off x="2312401" y="1177712"/>
            <a:ext cx="18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MATRICE 300 RTK</a:t>
            </a:r>
            <a:endParaRPr lang="en-MY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525EC9-51B6-4DE8-A090-7CAE09727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21" y="1646115"/>
            <a:ext cx="4600901" cy="2660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6B364FC-0445-4090-9064-C1355B0763B2}"/>
              </a:ext>
            </a:extLst>
          </p:cNvPr>
          <p:cNvSpPr txBox="1"/>
          <p:nvPr/>
        </p:nvSpPr>
        <p:spPr>
          <a:xfrm>
            <a:off x="6659380" y="1547044"/>
            <a:ext cx="507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materials used for the body are designed to</a:t>
            </a:r>
          </a:p>
          <a:p>
            <a:r>
              <a:rPr lang="en-US" dirty="0"/>
              <a:t>carry out heavy tasks.</a:t>
            </a:r>
            <a:endParaRPr lang="en-MY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3FE76A-4EEE-4310-92BE-1A982ED43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380" y="2193375"/>
            <a:ext cx="5070311" cy="34095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14A688-228E-4BD4-B880-F2C7ED6B6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236" y="5802018"/>
            <a:ext cx="5188131" cy="447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2287FE-2D61-4905-A1FD-469F9985CBB5}"/>
              </a:ext>
            </a:extLst>
          </p:cNvPr>
          <p:cNvSpPr txBox="1"/>
          <p:nvPr/>
        </p:nvSpPr>
        <p:spPr>
          <a:xfrm>
            <a:off x="6951341" y="734584"/>
            <a:ext cx="4023602" cy="523220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Surveying the surrounding</a:t>
            </a:r>
            <a:endParaRPr lang="en-MY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377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D50CB-7C7D-4738-B820-D74ADDDDC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1" b="1311"/>
          <a:stretch/>
        </p:blipFill>
        <p:spPr>
          <a:xfrm>
            <a:off x="1524001" y="3428999"/>
            <a:ext cx="4571999" cy="3428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A5200-D4E0-4F59-B44F-0427A58983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" b="64"/>
          <a:stretch/>
        </p:blipFill>
        <p:spPr>
          <a:xfrm>
            <a:off x="6096000" y="0"/>
            <a:ext cx="4572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310C3F-5E6A-4F0C-BFA7-43B315996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2" b="212"/>
          <a:stretch/>
        </p:blipFill>
        <p:spPr>
          <a:xfrm>
            <a:off x="1524000" y="0"/>
            <a:ext cx="457200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D12E4C-AD84-483E-BE2F-4CA8921C42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51" b="2151"/>
          <a:stretch/>
        </p:blipFill>
        <p:spPr>
          <a:xfrm>
            <a:off x="6096000" y="3429000"/>
            <a:ext cx="457199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16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AFC6A0-760C-47A3-A0A5-625882CF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1" y="1863870"/>
            <a:ext cx="5160408" cy="20354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6F6A8D-154F-4C56-B90B-49146A74B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692" y="1747953"/>
            <a:ext cx="2488982" cy="362680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582D710-ECCA-444E-8545-FD03A703938B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5503877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1) Robot Design Vs 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17FD59-2A83-4831-8A80-EA41F5A5D3EE}"/>
              </a:ext>
            </a:extLst>
          </p:cNvPr>
          <p:cNvSpPr txBox="1"/>
          <p:nvPr/>
        </p:nvSpPr>
        <p:spPr>
          <a:xfrm>
            <a:off x="6696016" y="664803"/>
            <a:ext cx="4636334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Extinguishing Fire via dropping</a:t>
            </a:r>
          </a:p>
          <a:p>
            <a:r>
              <a:rPr lang="en-US" sz="2800" dirty="0">
                <a:solidFill>
                  <a:schemeClr val="bg1"/>
                </a:solidFill>
              </a:rPr>
              <a:t>fire extinguishing ball</a:t>
            </a:r>
            <a:endParaRPr lang="en-MY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5748BE-93CC-42F8-A854-1A83900D803A}"/>
              </a:ext>
            </a:extLst>
          </p:cNvPr>
          <p:cNvSpPr txBox="1"/>
          <p:nvPr/>
        </p:nvSpPr>
        <p:spPr>
          <a:xfrm>
            <a:off x="1994738" y="3976382"/>
            <a:ext cx="3042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Gripper is used as attachment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122767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0F4E262-BA58-4C79-8428-D16F30E3A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59" y="760018"/>
            <a:ext cx="4732586" cy="30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416184-85D4-4112-A574-78F2378C0201}"/>
              </a:ext>
            </a:extLst>
          </p:cNvPr>
          <p:cNvSpPr>
            <a:spLocks noGrp="1"/>
          </p:cNvSpPr>
          <p:nvPr/>
        </p:nvSpPr>
        <p:spPr>
          <a:xfrm>
            <a:off x="259359" y="333412"/>
            <a:ext cx="5503877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altLang="en-US" dirty="0"/>
              <a:t>1) Robot Design Vs Task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076AA-77BE-4059-8185-CDAEDC9A8C92}"/>
              </a:ext>
            </a:extLst>
          </p:cNvPr>
          <p:cNvSpPr txBox="1"/>
          <p:nvPr/>
        </p:nvSpPr>
        <p:spPr>
          <a:xfrm>
            <a:off x="7459415" y="907943"/>
            <a:ext cx="3239477" cy="954107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Extinguishing Fire via</a:t>
            </a:r>
          </a:p>
          <a:p>
            <a:r>
              <a:rPr lang="en-US" sz="2800" dirty="0">
                <a:solidFill>
                  <a:schemeClr val="bg1"/>
                </a:solidFill>
              </a:rPr>
              <a:t>spraying water</a:t>
            </a:r>
            <a:endParaRPr lang="en-MY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48422B-2DB1-4F4C-A214-C8F2F7259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96" y="2599286"/>
            <a:ext cx="5763236" cy="2483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145DA1-8995-46FE-8924-DF00BBD71969}"/>
              </a:ext>
            </a:extLst>
          </p:cNvPr>
          <p:cNvSpPr txBox="1"/>
          <p:nvPr/>
        </p:nvSpPr>
        <p:spPr>
          <a:xfrm>
            <a:off x="640391" y="5497121"/>
            <a:ext cx="10245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picture shows the water drizzled down the nozzle. With adjustment towards the nozzle, water could be</a:t>
            </a:r>
          </a:p>
          <a:p>
            <a:r>
              <a:rPr lang="en-US" dirty="0"/>
              <a:t>sprayed instead of drizzled down to extinguish fire.</a:t>
            </a:r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62626F-97DC-4834-8F53-968F1C714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43" y="3465467"/>
            <a:ext cx="4871748" cy="194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48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375</Words>
  <Application>Microsoft Office PowerPoint</Application>
  <PresentationFormat>Widescreen</PresentationFormat>
  <Paragraphs>74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Open Sans</vt:lpstr>
      <vt:lpstr>Office Theme</vt:lpstr>
      <vt:lpstr>UNMANNED AERIAL VEHICLE (UAV)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UNMANNED AERIAL VEHICLE (UAV)</dc:title>
  <dc:creator>MUHAMMAD HAFIZ BIN RUSHDI</dc:creator>
  <cp:lastModifiedBy>MUHAMMAD HAFIZ BIN RUSHDI</cp:lastModifiedBy>
  <cp:revision>21</cp:revision>
  <dcterms:created xsi:type="dcterms:W3CDTF">2022-04-05T09:53:07Z</dcterms:created>
  <dcterms:modified xsi:type="dcterms:W3CDTF">2022-04-07T07:02:16Z</dcterms:modified>
</cp:coreProperties>
</file>